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6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E0D77-E787-4AF2-B21E-3B1B38A46BC8}" type="datetimeFigureOut">
              <a:rPr lang="es-ES" smtClean="0"/>
              <a:pPr/>
              <a:t>31/05/2013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53AD3-51BC-4C5A-9546-DABC3EFD9D3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LA MARCACIÓN EN EL FÚTBOL</a:t>
            </a:r>
            <a:endParaRPr lang="es-ES" dirty="0"/>
          </a:p>
        </p:txBody>
      </p:sp>
      <p:sp>
        <p:nvSpPr>
          <p:cNvPr id="12290" name="AutoShape 2" descr="data:image/jpeg;base64,/9j/4AAQSkZJRgABAQAAAQABAAD/2wCEAAkGBhQSERUUExQWFBUVFxwYGRgYFxccHxYdGyAaGB4aGBwXHSYeFxwjHBwYIC8gIycpLCwsFx4xNTAqNSYrLCkBCQoKDAwNFA8PFCkYFBgpKSkpNSkpKSkpKSk1KSkpKSkuNSkpKSkpKSkpKSkpKSkpKSkqKSkpKSkpKSkpKSkpKf/AABEIAMIBAwMBIgACEQEDEQH/xAAbAAACAwEBAQAAAAAAAAAAAAAEBQIDBgABB//EAEIQAAIBAgQDBgMGBAUDAwUAAAECEQADBBIhMQVBUQYTImFxgZGh8BQjMkKxwVLR4fEHFXKCkjOismLC0hYXJFNj/8QAFwEBAQEBAAAAAAAAAAAAAAAAAAECA//EACARAQEAAgEDBQAAAAAAAAAAAAABERICEzFhAzJxkaH/2gAMAwEAAhEDEQA/ANzibskelSxH4VI3ry1YkxVuFOVih9qqK7WI8WvMV5bvQ4BE6RVt5NF01ofu5adqCu7qOY3Gh5HT2qF/BWro+8to481B28zRVy0c0edXrbhGXmJqKzOP7HYS4xlCnQ22ZCB6qddZPvSi92HKjLaxDsG0HfKlwLz5gEzt71trlvwxGs0MF19KD55jewl9EYm3h7o0P3bNaJgg8zAjU+1BYkXETJfwuIjQgle8GnVrW+/Ovqly5KxXPdAjSI/kP3oPiiXHJOW5bCQwygZIMHdSBr6mu4Xg7oF+QVzWHAM6ZpBGo0r7D9iS5CuiPyllBPrrSnEdirHeOyqUY6SrH9CSvyoPmmA4kVi2zlvMD8PPcxmHlTLB4hgzZocd07K42MQY8j5b1qL/AGGYwVcNHO4gJ181Ij4UpTszibC3ALFu4CYC27hEgyD4bugMdN6BZhOKi5+EPPkZj1zbUbhseTmllOUSYO3LUjSlmM4dd1Di9ZWGGRrQCrI5G34SB6ULwvDALeHeIxe3lARxMyDs0RUGlGM6g+0H9Ktt4oHY+X9PWsrbuMi5bguKoIAbWRMnfQEaaijRiLi2AMouTdgZRIZSsyPcHfaqNCj6VLNWdvcUW0s3GFs75VJJ/wCIkUxvY8K6pIzFA2vOZ2+HSohlNe0uw3EQ5ga+YIIEa0QuLHWPXT9aoINeG2KiLleh6CD4adNCPOll7szZYaoV3gocvyGh+FOM1WLUwrFYzse41tXZjYMIPxXT5UEyYqz+JGI6xmHymPeK+hG0DUGwvQ0sb4+py49rhicL2lGXKQRLSSp00Ebe56U3wfHwdmB9dD89KYYzgVu5+O2D5xB+I1pLi+xq723ZT0Oo/Y/Oo31Zfdxl/Ke2+JA7nL6z/KiRi16z7gftWMPDcVbPhhh5H9QYo/DW7zfjtgH/AFAH4bVc1NfTva4+Wn74V5SQYW4Pyt8V/wDnXVdvB0vM+32PvRmM8h86HjUHnM1BVLMasXDkLmquSTX8ze0V1yxOvSqimojfSi3tkSOo1oim4sa89K5Zma5vE3tR1xYWeZis2qHKwR5D9aGXDzJH1vTBXB3qOgJjnUlC3FWwIioYi3sKvvp4stVNbM68tvatD0sAQI5RPrXttYQyNdajdt6Zuhqdq5Jg+v71UQ77LK79DUb9rQDnMmpMQCPf515fveKPKD+tQUY218P5UDxLgmHu2h3lm22u5RSQfXenN9AUMHz96XEmI5HWKKS3+wWHyHu+9tMRPguNuOgfMAPQUoxPYm6JFvEq6HdblsSf91oj9K3qXNF9KAZdaD5xi+xl05Q1qVHhm1cGg8xcE/ChuK2bjOhKXLJVQp7y04mD/GFKnfaa+qCxJ9NatRTER5/Cg+RcKt5nFyRIDAlWVg8qVnwnQyedUXOId0ILNcbXTULpHMiTvyr6dj+AYe7DXLNtjMzkWdT1iRQN/sfZYQjXLXo+aPQXQw6UGMTiGVbUjLnQkgEiCGYaDmIFEYbislwxylEzaiZEgTIiRrTbEdgnfa4jhVOXMrKdZnVGI3P8NAf/AE3eQZe5a5KlTldWjmYLZGjQbCg9t8UBMDxf6TMeoO1GrjhzMetZ29wy9mDMcqBgcoUpseeaJ23JNdfuNncQwUuxDAEgamJ8vKg1du+DVqvWWu4tlVC2QDIsttr4py5dTsNB1q7C8X8CtmaGZgMwH5cvy1ojShqkQDvSPDcXlSSV0OUjYzqYM89KKs8VU9fhp8RoaAp8MDVeJwhYCOVe2sWG2NX98KAZAwEfsK6tRguHfdrIEkT8da9op13mUtUrN7MuX660HhkZpO8VfYMGRQEWrus9dPSppf8AFB3j9aHwt0azvM12MIPiG4BFAYlsKZ8q8xF0GR0FLvtJO53ohLmZT1kD4VB19SsedXPixCee9UYtpk9Iiq+7kEj1/nQW32P4hy3+MVSL8NPv+1eltxOp0qtlECd5IqiL3iQZ61G20EEVZlGYCOtQVRngbE0Er9oAHqDXrKIUzPP5CvAmup5E1U41jlNAQHAU6TXqwwJiI29/o1RfSDA6VbeTKumxEH1FABc4vbF7uQ/3iqPD6if051bjXAAbkBrAn5DU1nOMqE4jhrpA++RrRPRhBUjzMlfemfaTG91aEF0OaMyBZ5tHi0EgETHMUB9t86hk1U7HrUu9KkH600pJ2Ixr3sNcZ3Z2FwkMVCyMqAwF0/Fmp9AZdT5/vQDd5rrsZH18qqI1jrpV3dE1e1iCD00+EA/OgodB4YPKoLYMgjdpq69b3qNl9COY1HtQDIuhX+LT0jWgsfwOy5M2kn+JRlb/AJLB+dMrZG/MGowOflQZvEdkrJGhbQaZocf94LaetKcX2QulcoZGAYsIzIRtMTn5AdBWwvLrptUUfUUGEu8KuqjqbTHbxQGBy6Ce7JYx6DlS1GdA4LeM5Cik5TpmkKjRESPWvp1+zrAoY2pBBEjYzrQYFL1xUuMYBGUjOIjU5pY7jb4fG7CcZhSxLEKyjyM5jIBBMSI1GusDrrn4DYjS2FzfwSknmTliaDxPYy0wYZiueCZVSJEw0rlcn/dQDf8A3JC+FroVhuDh3Me6vB9RXV5b7G3FEC6kD/WPkZj4mupmD6Xw+5lJU9ahiGAyddSa8xNqCDO5qjFpJkGgOQqWny1ryxaWCD+YmPhQmYKB0YwfaisQniQjTc+0UHLgAQx8qhhZgt0BqOPuOuo5aexFDrfMQu50I9qC17mYR5k1dYU92B56+kUEDEE89KsTFEaeQH60HmGU5xNXvb115ho+IoZMVzjWvRiJABOpJj9aC/ijwQR0oa3bLbHnFeX0JTzkD46/vU1tMkSNVk+u39aCYQgGdztQ8wZGtXG/n8tdvaKuOGCqWnVZj1XX9qAc3CWM89KtFwt4Tpz/AL0Ml/NPkKJMnOemvzIoM1/iBgmbBq6T3mHcXRG8AGSPSc3+2mvEsH9swgGZc1xEOYagbEkddJiisKVuMQf4a7htpQjKihVGgUDQT0GwHlQA2b+Hw9pbKFRlZbcTBJYxmMbydZ5mmN/8QEdf6Vn8Twu2t1c2s3Fb3kbdNtfSmuA4vbuqXttmVXysY5iNR5dDzoCbCktPQ/X61C5dIOv1P9qneuDddBtp11/kKjcuKxnll+f96gjavApmUzOnsf61NIykgagfp/egMEzB7qAeCAFPqAT+tFd8VMHmv60A1nEP39xXVMgGa2y/mBBBVgSfEpjXYhh51c5kztFDYy7GICc+7cn2KCiIkBRygn51RQbZB1+pqk4c9KYYsSpA5R+1C3lK85/b6kUEh+ERvppVVgb6VO0vhGU+L60ry2n160Ekthj6bUamDmJihbbATNE9/pWLkEpw1SJ0rqpGKPIV1Z1quuMWPpUrlo54jmPhRGOGXJA03PlzoO5xEC5JMCNDXQAcUxF7XIgKWzlbXWd/amuDvd46Kdsk+xH9apuAXcNKw0yDMiDsZjmBXmLs9yUuIwgrA9tR8RVQViyVJXcEmB7A0q4hduWrD3bay6oxWeZjSfKd6sY3HbOZhjp5DWP0ovGoDba20GAdDz/vQfOOIYzFYSL32oYkggXFMhdddI0H+oDSduVfQuB49MRaW8mzEHXkeYPvIrK8SvW8jW7ipcOpySW21BJiVMj2pv2UtGxg7VtlyNkzOs7EsW396Ay4DHoY+H0KLwFuGUmIBj0JH868uY1crA6EGfXX+lCNidGA2LE/CSKgB7X38R3i28L+J2J0y7KFOmbQaneo9ke0dy/Ze3eOa5bYLm0mDO8aEggifSrOLlD3OYkP3gyEEgqVyuToQYIlT61dw0IvesqgFyCYETJZ5/7idaoOsW4JJOkgfOo4vjVq3bJuOFA68yQQf1FUo2YFf9Ov/b+5pVxrhaFyXtm9bS0wyCSS5yZSACOp+NQOsFjbRBe2wdG2I1BgnT22oh8REgazPzJP6xWG7EsVtXEggC8wAO6nQEVsVPgJXW47winQExn1P5RAJnyoBsLiCjz0kGmPDWkOfMfpQd+BmDQDq0Az0qjifFhhu7Us3jAI6b7SRpPnt+oB4/Ezc9GHsZH7URwnhVuyrhJGYgwToIk6UJful7o1tshbwsrcvxAMORidJmQ3XRhj8aFtkqQszqduUT6nSgP7+VQD+I1QqElV67/Ej9INKuEcUNy3mMaMRpsYAII9qdWsfaFz8YzN+XpMR6UHlxihMbZdPXY/IColgweT5g/OKW8Y4mYQqpMnxeSz4tAJJjUAdKzHafDXL96y1m54VyKhX8pYnNcB56ZQdxEjrIaTMWxDMTqLQPsxgf8AifhTC3dyQd5UH41m+GYlrl/FMDKSqD1TMT7eLaiONcQdBbgCDoesDX5/yoG+CxWUGRJbaPKak2LUyesfAb/pUcOAjFuSgR/u/vQF28BkzH8RI0BIBJ0zEbCTzqhnbSPFHWfKo3bmVtNtP51WhJH4oDa/sfnVgSZhYUECTz5mPlUEzbyjrJirHJC+8fKuQE7rOugq/wCyl/jGm0jkOsUXAdHYCK6mIwrDSK8ouKNaySrTrI08qyHEQ1sg9M0aT8jW4xVnLttWX7ZGO75CG5bk6R9daIzOF4lctKwB8LyMp215nzjnRnCMSXUozEhVZ19SNvjSW4Z86e3ez9+0wfDy6kAgiM0EDQrz9qI0nDMZktlX8o9lGlF2cDmBa5EnYcgOWbrQvDsLdj79QCdtp57xpQ17tbhmvHDd4HIRs5AkLyhmGgJ6b6igW4fsIxt3C91O+fMO8VDBmYJE8p2naNaz/He0SYJbWFszfuWgEuXCTBj8ixu3KRtEamYe9tu2C4XCKthvvLoy24jwKNC8eWgHmR51k+wfA1vML90SE/6S752BgvryU7T+YE8qDU4W6zAM6NbLDNlcQQD1FX2sWqMBmARHtpcJ1l2cKEHnDAn286Wdpu1jWFyXbeXEusWwDnVAZAckxm8W4G3nzrwXA7+IwyNcQ2LOHRrgBPjvXhmPetzCAmddSSeUGgXXeC5rgvXWdwcbcsMsmUAzFCp35Lp0j3Lv8VcYq21oBlKWbd2dAS9xrSusbnMSOmkcjHmALfZcV3hl1xWGvk/6u6JPyNMryN32MKW1ZhetpbQj/wDQiX1VYEL42ZpNA2QgnwkEBspPUrII/wCQIpdi8WMuYycvikCYInUDnEqYg7U44Hhe9QOPwMtu6vuij9VJ968bsyjZ82WGtm2IXxBW/FJJjWF0A/LueQYrsDxO21hrZJ78M7mR+OdQwP5j1561pOJXFuQWUkW5OWSJOQ2jtBHhc0yHCrGGQZVUak9CzNuZ5kmkPEcZce3cVAMxMqWIjmMpO+x06ECgA/zIJba4bapmcgKukwSSdSY32HSedU8X4muKtAuxQr+EiDB8xvHnQmE4NeXBXTeXIEZWRZUkyfETlJAXKevI13DezOIvoHRYU7FiAD6cz60FXZuwwvWjEq7hWKkjKTqMw6jf0PQitvjuHNbtXGmMik79PPlSbst2TvpiWa+mUWzKnfvJmIIOmTzE61pcVicl3u3iHVjHWTqD5RQYrs12ptSuHuAh3fR9MpZoAU6yDy2iuxnELlq7esm3mOc5G5qXgKfMfprVXB+xlizcz4u6xAuRaCmM+Ugh3gSsHSAYofFq54kN2BugqdxkJHyA09qDWXQSuX80fGdx5cvhVOMtLbw7lQAQu0DWCuoI5CYjTnR2MwaO7dyYjRh0O4I8qUcc4hkU2iskqRmkTBglYZh03oFvYm5K3cx1N2T11Ua0z4vhmZ7FvLJ3kchIn0gAa+dK+wNslbuVZAuj2020J8q0OL48qkgIzhTHghj1/CNZ8t/iKCdu5Fx0iAADPUGT8oj2pfxRJa2gjxkAwxHMEabEDWrr3EwVt3VVixDfdkEMwGh05FTGnmaLw+HXE9xdPhybgRr0npqKDxDEL+aYGvMf1onCsToxnWf2rMHGv9oZ4lBdKka5QJiKerjgoLZSNdPfUUD21dGqzBOkj9qZYO8ipAGg2rLYXG95qAehpx9oCkDoP1qYayc/5mnQfCupVasEqD1FdV1NjrGnwisb2yvliqclXMPUzJrSYjGZjvWf7U2w2RxyGU/qP3ojLYC6Euq5UMFIJBAII5zOlfQsHiVczbYMB/CRp8Nq+X8V2I/LI+vryozsLfdMWpkhYbNyDQD8dYNB9E7VYDvrLW5IkcmKyRrBK6wYg+Rr51b7HXktsURMOJByrLsQJ3aeUmBPOvomIxeYzNKuP3Ln2a93J+97tssRMxynSelEfIeFYJ8fiVWWykZmYfktrqSOhMwPNp619LwPFsPav92gKqv3ahR4RGUARudhr/Oo/wCFvBVsYPvWXK98yZH5BIQa7CJaD/FTviPA7N0DMoDD8JXRh789dYPwqjOYLgd3FXrt7EpkDR3clDkVT4QsEwevq3WnBtYgYTE2Qsu9p0tnMIzMMoMzoNZ9qr4dwZrShO9BAneRMmTttVOI4ytm4U71VIiQ05ddR4oif6VBHE9nrrfbAoX75LGQkx4k/FMbRApvwvA5MVfuvAVrhddetqzbM6aHwt7eteWeMgDUCSJEGQR1HOk3FeIO6OfwkAmPQf0oFna/AXLKZrd5zZD+BMxGQGCIjcAkx5VpOxXGWv4ZS5l1kE9QCVBPwPwrOdoXOKxFvDWSqyIYmIJAzakSQAo+daLhGEGHu27YjL3GTNpBKHNtyJzs3woCuPkm2OQn6HvWYxODZLecFhnY9GG8CFgMT5AjX56TjbkroOY/2jl7mknEpW14Pu10l2fKCTvogJ/5EUAHCxmch1UoglyFIncBYYzrzHQedPrXaJQ6p/ENPIbD022pBwxjdVixAtgks0Rm8h7Tr0PWs3fxs3SwMeLQzsOXyoPsuHxWaRPLT2rP8TwQLXXzePwETrlUZlaOcazHUedA8H4uQFOaRyPWre0+PYIt9TDIwkgcjoR+nwoM72nxAd5s+K3byrmnTWSI6zBNU4LioXx8xv8A09acYnA2DhLj4cyly4rZTobZGhEcgeQ86yRsw5A+vrSg1fYviBuXb86sRm9toFV9q7iK7li1wssC2oUiCJlzEhfU+ldhOHC01i4FZYTfoTkmem7RP8RrXWOH21VYRdBvA585NBjf8ML6gYlVYaFGg9PGJ+VNm4HZvWV7y0ssFdoEHNESSsGYJE+dM+IDRwsKcp1AH68j/OhOFcVt4i0HtmBsV0lD0NBZZ4WFsIqbo3gLEmN9Cd4gx8OlC2cVDusFCWOh0jUj4HcUwGNVJDetJcdxBO9LRPiE+pE/XqKC48IBuvoQoZXBjc7mD6zVPFeIByLS75pJ5dI+dG8XuN3RCEgkbjf2rN4W+HbxaNIEjpzqjYcEwWQNJmYimtgDeOX70hwHFYXLOqwD7bf3ppheIj21+E0DgW+ldQ9niQImfoaV1aQpzVXctZgQZiiLNgsrH+EEgDcwJigcHxEtcXwSmbX9Kw0EfsqralzGh05nb20oHA4YDEEZwcp0CrHI9OnnWs4phs9tlBy9COR8qxvDr4t4khyD+UHp60Ro2NV35yNG8GPX+9SDVxagr/w44cMPgLIaTcujvGzTMsJA16LA9ZrR4jDKwLTB68qAsAd2G26RrEaDb0qh+M23t5crMkZSdvUddKopxVkgkdDWJbhJu8SyQWzFXMclgCT0AitTxbjqArlUl3HhSd40k9BROFsph8T3lyS7WgpIiEAMwBuZPPyFAz4hgV8MQABljpG1Z7HsJ1/vyrS4zFDJmkFSNCOc+cxWPvMWbw8/Ll6jSgC4TwtLd1SpOYSQdYHLlyg/U1ouE8Ld8OnesBcSGzAaZhMkgGOfLTTTQUPZsKm0yeZpxhLfgDFtIIA5bmSY32+pqDuIYlBaOa4gPUnQ8vn/ADrDYrFFsVd7oKio5tyjnxxucqEADyJPQDpV2vwVs3R3bElkuXPwyEyDxRB28JXIBuwNBjCA4xU1Xu0DEeHL92FA0/1kTI50Ggx+HuDDogbM7nRdI11JZv36Cs92g7OnD2rdwGcxKPGwaAQRzgifgOtaDh/FGvXD4RlSQrayxbmZ329qssY9ceCiKTbtSjSdGMmHXWBP4gd9qDGcI4g9twFMgmCpMA/HQGtumLV0IOiupBBG0aGR1/cUJb/w5If/AKq5d4O4HLcEMPhWkwXZG2pBLu2kEeGPhE0CHhiLYuMpEWryhfIMOetZ/iltUcnOFuISCpB1ykjQxB00jmMtavthaVVfaFObTcSI25iT7Vj+0D5zZfKSt1AJG5dfAfeI+hQMeM8df7VathvCrIhy6TmyzPX+23Pa8cx5sWlKiTIEdfL3r5jwq33mMt+GAIc+eXSR/uj4GtlxnizXMUbIClbSBmbnmbZfhJ+FAvxHFcTeF0LaKMwK+MxlnmOun7Vn+Au2Fu3HdgAlptidWPhVeU6k/KtQznrWbxjd4mLfTwsqaf8A84+HWgcL2oW7Zz6BwApHn19DXl3xYpVOxGYeu37Uss8CDWbTIQrFVJPIyNZ8x1pqrqt+0SwUnRT7rv00kDzNUaO7J2iTtPKdjWZs8PNu/lbWDJ9tdD02rRpjUuEi26koRmj3gfH96E4sQWVucEHrE/3oKXv6zrIo21i4B8lpUy1JW0NENG4mQSPM/MzXlLG11r2g0VzGhbTiGzMQFIJEeZg1DvAIAHMCqzjlJiCfbp61NcaQD91uRBMEiDrA6kVFF3sVKMJ/L/f9KwPFVNu4fOD8da1vDMcGu3lcGRLCY1A6QBtpp51mO1SMHBcDO0lh0k6D2ECqHXBeId5bifEu/mORo1ix9OX9aynZ+8VvIBrmYKQNNCY/r7V9AXhinVXOX0mf00oMx2k7QX7Fkd2VAJyk5ZInUROnXccxQPBeKE4VQWzNLEknUySZmn3HsDbZWstJBAk6CNmEUDwfgVsfdrMHUnfTz6f1oPey3Dz97fuEGYVSfy5TtEcoHxnzqGM4pnuSvjjmCJ/r9a1PthxwW1Fi0eWp6Dp6msQuLIOgDc4InQc/IUGvt482kKFlNuJCNmBB02n9qnwm9nVmgyDHx1BBIk7Hes9exYvuAF0AHMxPONNBWlwvA2sqHU6hZKgaHf8AagMa2eXOlnbPjpw2Gt2lbxvJ03Amdem9OMNiM6hoJ8hvpuI68q+R8a4q2JuPfIIDOQAfyzLBfWN6Bx2Vt3XYMxYWbZLsxJ8UZSLadBmVS285QPUi3iipvMfxMFUH1JZvmq077I4P/wDAtqAGLhz7szEA9OXwobi/BGtrbQkBod2IkjTWAdJ0A9zQe8Lxlq3byuZLzIHIHTUz06VoOCcdw1r7u1bW2p/hAEnz5TWAGGZnCp4idtR67navcfhHsEB9DEiDP6VBvsZxvxAAiQdDr8Oq+hkURa47lGukDXXSsHheKhoB0fYQCc3pHPyphawlw3kV1YKQGO0CJOU+enzoLsZjjir19TKgJ+kae80o4Vi370JmGUmQupBdfwlf4WmNRvtzpzxDgzqt+5my96VyRMwBrMdTpHlPOhuE9mz3ANwFGLhwdAwjQb/H3oA+z2LF3iEKhQkuNTrEqAmUCFCx50+wlo/aMWzTLXyBpyVEA3pBgMM2E4rbb8S3O9YMdz4HLDSNQ0exFP8AhfGWxVvvmAWWYDLMQrFRuSeXyoCDa96t4tZV/CyiCCCBznrVTVXxTiNrvEQsQ+mgO8jY0C7gzZrIERkZrY15IYHr5nrSbiJz3Lrfltwg8yTA+eY+1aS0ETRQFlid+ZMnfzNZ7Hfd2ksmAbn3twxJB1CjTaBOnmKC3sxie7vHXRliBzOhAitJirksNPwiPr3/AErNcEcG6qqNFOYfxOdhJ6SZin960yQCZkTPU8/nVHpc16GqtXqQeoPe8PSurzP6V1VD9FAMxrVubn9fX86lE71VlJ9KKV8Sfur1u/BgNDeh0M+36VdiruHcxCuNZMfiOn5j7HfnR120LiFNpET0PI0F2Mde+e3dGZk8KEjRYnQToCRPnoaC7h/DLVu4rLZeQpMw5A/Yc9/LrTe5xe2BnZsqnRV5mNyR6/p50yxeJCocxjNp6ToKy/DOyzPcLX9EU7T+OP0X9aCOKtNiFa7Atrvm1Mxpp15eVLb/ABq1hbZVGzO6FmJMkGNBptrTXth2kRLJS2V2KxsIOkL5ikfBuzdtQLjnvGaCCdh5jXU670CjBcP7y8n2kkZxMTBPTN/CG5c9K2f2K2LZQKoUgrAgaHQ+tY/jHBXtE3UYukySZzL5nqPOibHa8EDOp/CZgjVtI32FB6/CxglF4XO8bMoAKgLDGDI1J08xWt4VxLONVyltVnUN6H9qyt3ELjHs2lmAczaQDG20mBPzp+MqgIg8I256eZNBBi4xL2UYIbiymkgEAb6c9ZH/AKaxp7J3Lli4LmRGS5nVMNaDDwghvDKFiQev5R6V9KfgKqBdSC4GYMRJMjr+UQdhSXDYxbcQwlTPrz19aDK8LxD2sJ92SHN0FFaJUAKozRpJIzHlLRTLtDjmWwbtyGZcqrGn4vCzazqdTHkNjNMMThFFxny5kYC4p6EypX5ke1I+21ycGwgjxpuP/UKATs1j7T30CKwcKxM7REGJYncir+3Sg20efEpg+jf1A+NWf4V8Etut+/cUNlItKCNtA7HzmU+FGY3C28TbvIsTqoI5HdfXWKgU9jMbbyEEDvZMGNcnh3PLUkR0Fax8VbXKHeCqG5k5sNp6wNa+edg2nFEEEE2m0PIgrM+dPuP9mmv2hLBrw0FwyNP4TvpBI+jIM14ul24tsvmuKveFROmaCPLRSojzFZbtBx26+Ia2srBCKB7RPWSZ960OC4Q63WuHIpZQpyc456jfzok8Ltl+8ZQXGzdOWkeVBYMMzXrZDDKFdSsTmLZYIPKCJ85pTwO/3dru3AQo0AHTMGJII6yTFP8ADKFIloA571m8dwa7eNrMwVUglY1aDm1IMROogaZjvpAO5NZj/Iz9qZ7rrlLFtDEk8o5AevKtA1w9QPia7OANSD7UFH2RYhQJjQ7/AN6X3uEzczuQwIAI1GoAGkelM3xET5VWt0E0HnD7K2mDBQIOugo3E44XDK6geh86omol6CwmvS9VBvepj0NB53npXtVkDpXUGra91H9ar7yBXhbWDyr1bBcwoJJ5D60qiSvqDynaleMxYwjNdyhluMdPMGZkySQZPvyinWK4S6CWKgdAf6Uqx+At3lyusgGRuCPKRyIO1ADw/tab2JQMFAG0zAjltrv0FaDivE3uQF8IG4mJpfhOG20MpbCnqB9RRJt86BHxvgAvrKwLijSPzeR/nQHAe0YRBaugrl0DRt0BHL1rUp8KU4zgCszMQsHYeKfP05UDFHkSDmB9CD8KyOL7LucSVQZbTGcw2UHcDz6D0p1huFNbnLc7sEbLrJ99oqX2SfxXHPvQLOz2N7rFXrQGRNUBIMmDEljrrHp4q0lzEWwYzKPel4wFvqx9TVii0uwAMc96I1fBuIrdXJOqj4j60+FIMbZRbrIQsg+Wx1FVYbjAttmDQYOkb+kwJ2gnQUr+0l3N5m+8IysGj8I2grzG0eZopRxTH4rFXe5tKyYe1dHiiAcrA5sx/EAwJAXpJ3ont7fH2XLOrXFA848R/SmL44bfRrP9qOEtevSjSoUABiRB3LARp0jyFA27K4q4nCclgDvnZ4JMASSMxPkANPSp9nuGth7RFxpdmLNB0GwAHsPiTS7hNm7ZtC0LigKS0wTv4iPTU/GpXxdIjvW84ABPx2oM7g+JJa4i1xSO7Ny4M3QMTr6ZvlW9+3CN6y9ngVr+ESepo4YdQNN9p+H9KBs2NH0arbH+dBrZE6yPr51JrYG0n1+WtBd/mc7CoDFsTVcxy+EVFr0a7DqdKCYkk1C6Y0n+tdh8QrfhYeoM+VD4viapBJHWSw6wfPfoKgISSddKtRNv3pWvEiyZ1iNgDMsdT4c2XoaAtcfdmdYIyoTBMEGVEEAAjfqaDVg+3rVD462PzA+Q1I/4zWXweNbMBdguVYgRIWASJJkz70NgsUWuqxZgAGlXY6SrDQ7OJPOCPOg03+dKWyKGJieQ+RM/Kgr/AGlbxRC5VLfmacu4jw6+VZ7DtkgJAQA5id2MEc9Yn+dUjFfxeLSJ1n3P5vfbrRTgcbvN4gWAPTJ+6n9a6kZuody1dUwPr97FRWk7JwUdzvmy+gAB/f5ViwZ39xTLhvF+4DAGQYJHnyP7VpDjtZxQIInU7jyrNWuJaCNt/rrUMeVuMWckn12+FU54EDTlpy0oGAx0/X151YmMEHfTy/Wkz3TXfap57UDY43nVd7HTzFKQ5AMnrVXewZOo/vQHvjJqi5fga+46UK1+RqedeXCu5M6fX7UQQb55H60r1Xnnyoa3cUgaTHxnTp716LnMAD0+tfWirGUxroI9+VUFwCTqZ6864vzPIaemlVs8ydgIOsDy9+XxoJtdPp6fCvCze01G0d9HjzUgfFoHzqJxlsNBZdCJGaWE+STyoJC8dRqfofDn8Ks1JpdieKLavd0SSwYKciAQTEauxnfkKt4Zc7wqboZBcnIGc5n0LElUCqo0O8zQG3XCjcARMsYG/L5/KvBjFA0k+aqxGnVgIHxpBhMWHztbIEgQuQKyk9W/N8attI74C4rhmcuoIP4tHEb8oFAxfjqggQMx2DMst7LmY17xDiDWwSwkZZJUTHkSSI9xWdLC2MtshrkZSwIOUCdFHI+dSxGIysjAme5tqSCBBCiepkH96gYDi2e3dZMxKKGAzEEktBkIByJ5map+3srKzwBMIgAlhO7EyQoJPPWhLfE7aBvApZwAYUgGDm8Q2JnmAKDv8QLNmOp6mP2AigacWvlnM5lh3AKyRAiMyzzHTz0qDootWw8EqGGVdiS5YctBt8dqUXcUxYk7kySBzqDLoJO9UMHxvhuC4QSzDTXwgKywBGkZtqhZ4oVBiWkZZYDQSDAJ1jQaHpQS29DUra7+lQTXFksSIkzJ3JnffrUUYsdSfr0qdm3rJqa2NZoBrakmpJbO3lRSWIq5bQ6UAHcmuph9n8q6g+hlRmHp+1UNzrq6qLRsPT9jVTHQ+ldXUELo2+ulVKNq9rqoq60JeY9fqa6uoO5j66VO4ND6j/211dQWYMa+9ddHiPkP5V1dUBllRK0Hxy4V/CSv4djH5l6V1dWVgPt1bHdAwJkCY5dKy/EP+sfVP/Fa6urTLQ8StBsYZAP3o3E9DQyuTxNJJMMwHkMr6CurqKXWEATQAafyplbc9w2p6e3T0rq6pSEOJMaCg51rq6guUVHnXV1BO6NT61x2HvXV1BcuxqSV1dQWWxXc66uqixaIt11dUEzXV1dR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292" name="AutoShape 4" descr="data:image/jpeg;base64,/9j/4AAQSkZJRgABAQAAAQABAAD/2wCEAAkGBhQSERUUExQWFBUVFxwYGRgYFxccHxYdGyAaGB4aGBwXHSYeFxwjHBwYIC8gIycpLCwsFx4xNTAqNSYrLCkBCQoKDAwNFA8PFCkYFBgpKSkpNSkpKSkpKSk1KSkpKSkuNSkpKSkpKSkpKSkpKSkpKSkqKSkpKSkpKSkpKSkpKf/AABEIAMIBAwMBIgACEQEDEQH/xAAbAAACAwEBAQAAAAAAAAAAAAAEBQIDBgABB//EAEIQAAIBAgQDBgMGBAUDAwUAAAECEQADBBIhMQVBUQYTImFxgZGh8BQjMkKxwVLR4fEHFXKCkjOismLC0hYXJFNj/8QAFwEBAQEBAAAAAAAAAAAAAAAAAAECA//EACARAQEAAgEDBQAAAAAAAAAAAAABERICEzFhAzJxkaH/2gAMAwEAAhEDEQA/ANzibskelSxH4VI3ry1YkxVuFOVih9qqK7WI8WvMV5bvQ4BE6RVt5NF01ofu5adqCu7qOY3Gh5HT2qF/BWro+8to481B28zRVy0c0edXrbhGXmJqKzOP7HYS4xlCnQ22ZCB6qddZPvSi92HKjLaxDsG0HfKlwLz5gEzt71trlvwxGs0MF19KD55jewl9EYm3h7o0P3bNaJgg8zAjU+1BYkXETJfwuIjQgle8GnVrW+/Ovqly5KxXPdAjSI/kP3oPiiXHJOW5bCQwygZIMHdSBr6mu4Xg7oF+QVzWHAM6ZpBGo0r7D9iS5CuiPyllBPrrSnEdirHeOyqUY6SrH9CSvyoPmmA4kVi2zlvMD8PPcxmHlTLB4hgzZocd07K42MQY8j5b1qL/AGGYwVcNHO4gJ181Ij4UpTszibC3ALFu4CYC27hEgyD4bugMdN6BZhOKi5+EPPkZj1zbUbhseTmllOUSYO3LUjSlmM4dd1Di9ZWGGRrQCrI5G34SB6ULwvDALeHeIxe3lARxMyDs0RUGlGM6g+0H9Ktt4oHY+X9PWsrbuMi5bguKoIAbWRMnfQEaaijRiLi2AMouTdgZRIZSsyPcHfaqNCj6VLNWdvcUW0s3GFs75VJJ/wCIkUxvY8K6pIzFA2vOZ2+HSohlNe0uw3EQ5ga+YIIEa0QuLHWPXT9aoINeG2KiLleh6CD4adNCPOll7szZYaoV3gocvyGh+FOM1WLUwrFYzse41tXZjYMIPxXT5UEyYqz+JGI6xmHymPeK+hG0DUGwvQ0sb4+py49rhicL2lGXKQRLSSp00Ebe56U3wfHwdmB9dD89KYYzgVu5+O2D5xB+I1pLi+xq723ZT0Oo/Y/Oo31Zfdxl/Ke2+JA7nL6z/KiRi16z7gftWMPDcVbPhhh5H9QYo/DW7zfjtgH/AFAH4bVc1NfTva4+Wn74V5SQYW4Pyt8V/wDnXVdvB0vM+32PvRmM8h86HjUHnM1BVLMasXDkLmquSTX8ze0V1yxOvSqimojfSi3tkSOo1oim4sa89K5Zma5vE3tR1xYWeZis2qHKwR5D9aGXDzJH1vTBXB3qOgJjnUlC3FWwIioYi3sKvvp4stVNbM68tvatD0sAQI5RPrXttYQyNdajdt6Zuhqdq5Jg+v71UQ77LK79DUb9rQDnMmpMQCPf515fveKPKD+tQUY218P5UDxLgmHu2h3lm22u5RSQfXenN9AUMHz96XEmI5HWKKS3+wWHyHu+9tMRPguNuOgfMAPQUoxPYm6JFvEq6HdblsSf91oj9K3qXNF9KAZdaD5xi+xl05Q1qVHhm1cGg8xcE/ChuK2bjOhKXLJVQp7y04mD/GFKnfaa+qCxJ9NatRTER5/Cg+RcKt5nFyRIDAlWVg8qVnwnQyedUXOId0ILNcbXTULpHMiTvyr6dj+AYe7DXLNtjMzkWdT1iRQN/sfZYQjXLXo+aPQXQw6UGMTiGVbUjLnQkgEiCGYaDmIFEYbislwxylEzaiZEgTIiRrTbEdgnfa4jhVOXMrKdZnVGI3P8NAf/AE3eQZe5a5KlTldWjmYLZGjQbCg9t8UBMDxf6TMeoO1GrjhzMetZ29wy9mDMcqBgcoUpseeaJ23JNdfuNncQwUuxDAEgamJ8vKg1du+DVqvWWu4tlVC2QDIsttr4py5dTsNB1q7C8X8CtmaGZgMwH5cvy1ojShqkQDvSPDcXlSSV0OUjYzqYM89KKs8VU9fhp8RoaAp8MDVeJwhYCOVe2sWG2NX98KAZAwEfsK6tRguHfdrIEkT8da9op13mUtUrN7MuX660HhkZpO8VfYMGRQEWrus9dPSppf8AFB3j9aHwt0azvM12MIPiG4BFAYlsKZ8q8xF0GR0FLvtJO53ohLmZT1kD4VB19SsedXPixCee9UYtpk9Iiq+7kEj1/nQW32P4hy3+MVSL8NPv+1eltxOp0qtlECd5IqiL3iQZ61G20EEVZlGYCOtQVRngbE0Er9oAHqDXrKIUzPP5CvAmup5E1U41jlNAQHAU6TXqwwJiI29/o1RfSDA6VbeTKumxEH1FABc4vbF7uQ/3iqPD6if051bjXAAbkBrAn5DU1nOMqE4jhrpA++RrRPRhBUjzMlfemfaTG91aEF0OaMyBZ5tHi0EgETHMUB9t86hk1U7HrUu9KkH600pJ2Ixr3sNcZ3Z2FwkMVCyMqAwF0/Fmp9AZdT5/vQDd5rrsZH18qqI1jrpV3dE1e1iCD00+EA/OgodB4YPKoLYMgjdpq69b3qNl9COY1HtQDIuhX+LT0jWgsfwOy5M2kn+JRlb/AJLB+dMrZG/MGowOflQZvEdkrJGhbQaZocf94LaetKcX2QulcoZGAYsIzIRtMTn5AdBWwvLrptUUfUUGEu8KuqjqbTHbxQGBy6Ce7JYx6DlS1GdA4LeM5Cik5TpmkKjRESPWvp1+zrAoY2pBBEjYzrQYFL1xUuMYBGUjOIjU5pY7jb4fG7CcZhSxLEKyjyM5jIBBMSI1GusDrrn4DYjS2FzfwSknmTliaDxPYy0wYZiueCZVSJEw0rlcn/dQDf8A3JC+FroVhuDh3Me6vB9RXV5b7G3FEC6kD/WPkZj4mupmD6Xw+5lJU9ahiGAyddSa8xNqCDO5qjFpJkGgOQqWny1ryxaWCD+YmPhQmYKB0YwfaisQniQjTc+0UHLgAQx8qhhZgt0BqOPuOuo5aexFDrfMQu50I9qC17mYR5k1dYU92B56+kUEDEE89KsTFEaeQH60HmGU5xNXvb115ho+IoZMVzjWvRiJABOpJj9aC/ijwQR0oa3bLbHnFeX0JTzkD46/vU1tMkSNVk+u39aCYQgGdztQ8wZGtXG/n8tdvaKuOGCqWnVZj1XX9qAc3CWM89KtFwt4Tpz/AL0Ml/NPkKJMnOemvzIoM1/iBgmbBq6T3mHcXRG8AGSPSc3+2mvEsH9swgGZc1xEOYagbEkddJiisKVuMQf4a7htpQjKihVGgUDQT0GwHlQA2b+Hw9pbKFRlZbcTBJYxmMbydZ5mmN/8QEdf6Vn8Twu2t1c2s3Fb3kbdNtfSmuA4vbuqXttmVXysY5iNR5dDzoCbCktPQ/X61C5dIOv1P9qneuDddBtp11/kKjcuKxnll+f96gjavApmUzOnsf61NIykgagfp/egMEzB7qAeCAFPqAT+tFd8VMHmv60A1nEP39xXVMgGa2y/mBBBVgSfEpjXYhh51c5kztFDYy7GICc+7cn2KCiIkBRygn51RQbZB1+pqk4c9KYYsSpA5R+1C3lK85/b6kUEh+ERvppVVgb6VO0vhGU+L60ry2n160Ekthj6bUamDmJihbbATNE9/pWLkEpw1SJ0rqpGKPIV1Z1quuMWPpUrlo54jmPhRGOGXJA03PlzoO5xEC5JMCNDXQAcUxF7XIgKWzlbXWd/amuDvd46Kdsk+xH9apuAXcNKw0yDMiDsZjmBXmLs9yUuIwgrA9tR8RVQViyVJXcEmB7A0q4hduWrD3bay6oxWeZjSfKd6sY3HbOZhjp5DWP0ovGoDba20GAdDz/vQfOOIYzFYSL32oYkggXFMhdddI0H+oDSduVfQuB49MRaW8mzEHXkeYPvIrK8SvW8jW7ipcOpySW21BJiVMj2pv2UtGxg7VtlyNkzOs7EsW396Ay4DHoY+H0KLwFuGUmIBj0JH868uY1crA6EGfXX+lCNidGA2LE/CSKgB7X38R3i28L+J2J0y7KFOmbQaneo9ke0dy/Ze3eOa5bYLm0mDO8aEggifSrOLlD3OYkP3gyEEgqVyuToQYIlT61dw0IvesqgFyCYETJZ5/7idaoOsW4JJOkgfOo4vjVq3bJuOFA68yQQf1FUo2YFf9Ov/b+5pVxrhaFyXtm9bS0wyCSS5yZSACOp+NQOsFjbRBe2wdG2I1BgnT22oh8REgazPzJP6xWG7EsVtXEggC8wAO6nQEVsVPgJXW47winQExn1P5RAJnyoBsLiCjz0kGmPDWkOfMfpQd+BmDQDq0Az0qjifFhhu7Us3jAI6b7SRpPnt+oB4/Ezc9GHsZH7URwnhVuyrhJGYgwToIk6UJful7o1tshbwsrcvxAMORidJmQ3XRhj8aFtkqQszqduUT6nSgP7+VQD+I1QqElV67/Ej9INKuEcUNy3mMaMRpsYAII9qdWsfaFz8YzN+XpMR6UHlxihMbZdPXY/IColgweT5g/OKW8Y4mYQqpMnxeSz4tAJJjUAdKzHafDXL96y1m54VyKhX8pYnNcB56ZQdxEjrIaTMWxDMTqLQPsxgf8AifhTC3dyQd5UH41m+GYlrl/FMDKSqD1TMT7eLaiONcQdBbgCDoesDX5/yoG+CxWUGRJbaPKak2LUyesfAb/pUcOAjFuSgR/u/vQF28BkzH8RI0BIBJ0zEbCTzqhnbSPFHWfKo3bmVtNtP51WhJH4oDa/sfnVgSZhYUECTz5mPlUEzbyjrJirHJC+8fKuQE7rOugq/wCyl/jGm0jkOsUXAdHYCK6mIwrDSK8ouKNaySrTrI08qyHEQ1sg9M0aT8jW4xVnLttWX7ZGO75CG5bk6R9daIzOF4lctKwB8LyMp215nzjnRnCMSXUozEhVZ19SNvjSW4Z86e3ez9+0wfDy6kAgiM0EDQrz9qI0nDMZktlX8o9lGlF2cDmBa5EnYcgOWbrQvDsLdj79QCdtp57xpQ17tbhmvHDd4HIRs5AkLyhmGgJ6b6igW4fsIxt3C91O+fMO8VDBmYJE8p2naNaz/He0SYJbWFszfuWgEuXCTBj8ixu3KRtEamYe9tu2C4XCKthvvLoy24jwKNC8eWgHmR51k+wfA1vML90SE/6S752BgvryU7T+YE8qDU4W6zAM6NbLDNlcQQD1FX2sWqMBmARHtpcJ1l2cKEHnDAn286Wdpu1jWFyXbeXEusWwDnVAZAckxm8W4G3nzrwXA7+IwyNcQ2LOHRrgBPjvXhmPetzCAmddSSeUGgXXeC5rgvXWdwcbcsMsmUAzFCp35Lp0j3Lv8VcYq21oBlKWbd2dAS9xrSusbnMSOmkcjHmALfZcV3hl1xWGvk/6u6JPyNMryN32MKW1ZhetpbQj/wDQiX1VYEL42ZpNA2QgnwkEBspPUrII/wCQIpdi8WMuYycvikCYInUDnEqYg7U44Hhe9QOPwMtu6vuij9VJ968bsyjZ82WGtm2IXxBW/FJJjWF0A/LueQYrsDxO21hrZJ78M7mR+OdQwP5j1561pOJXFuQWUkW5OWSJOQ2jtBHhc0yHCrGGQZVUak9CzNuZ5kmkPEcZce3cVAMxMqWIjmMpO+x06ECgA/zIJba4bapmcgKukwSSdSY32HSedU8X4muKtAuxQr+EiDB8xvHnQmE4NeXBXTeXIEZWRZUkyfETlJAXKevI13DezOIvoHRYU7FiAD6cz60FXZuwwvWjEq7hWKkjKTqMw6jf0PQitvjuHNbtXGmMik79PPlSbst2TvpiWa+mUWzKnfvJmIIOmTzE61pcVicl3u3iHVjHWTqD5RQYrs12ptSuHuAh3fR9MpZoAU6yDy2iuxnELlq7esm3mOc5G5qXgKfMfprVXB+xlizcz4u6xAuRaCmM+Ugh3gSsHSAYofFq54kN2BugqdxkJHyA09qDWXQSuX80fGdx5cvhVOMtLbw7lQAQu0DWCuoI5CYjTnR2MwaO7dyYjRh0O4I8qUcc4hkU2iskqRmkTBglYZh03oFvYm5K3cx1N2T11Ua0z4vhmZ7FvLJ3kchIn0gAa+dK+wNslbuVZAuj2020J8q0OL48qkgIzhTHghj1/CNZ8t/iKCdu5Fx0iAADPUGT8oj2pfxRJa2gjxkAwxHMEabEDWrr3EwVt3VVixDfdkEMwGh05FTGnmaLw+HXE9xdPhybgRr0npqKDxDEL+aYGvMf1onCsToxnWf2rMHGv9oZ4lBdKka5QJiKerjgoLZSNdPfUUD21dGqzBOkj9qZYO8ipAGg2rLYXG95qAehpx9oCkDoP1qYayc/5mnQfCupVasEqD1FdV1NjrGnwisb2yvliqclXMPUzJrSYjGZjvWf7U2w2RxyGU/qP3ojLYC6Euq5UMFIJBAII5zOlfQsHiVczbYMB/CRp8Nq+X8V2I/LI+vryozsLfdMWpkhYbNyDQD8dYNB9E7VYDvrLW5IkcmKyRrBK6wYg+Rr51b7HXktsURMOJByrLsQJ3aeUmBPOvomIxeYzNKuP3Ln2a93J+97tssRMxynSelEfIeFYJ8fiVWWykZmYfktrqSOhMwPNp619LwPFsPav92gKqv3ahR4RGUARudhr/Oo/wCFvBVsYPvWXK98yZH5BIQa7CJaD/FTviPA7N0DMoDD8JXRh789dYPwqjOYLgd3FXrt7EpkDR3clDkVT4QsEwevq3WnBtYgYTE2Qsu9p0tnMIzMMoMzoNZ9qr4dwZrShO9BAneRMmTttVOI4ytm4U71VIiQ05ddR4oif6VBHE9nrrfbAoX75LGQkx4k/FMbRApvwvA5MVfuvAVrhddetqzbM6aHwt7eteWeMgDUCSJEGQR1HOk3FeIO6OfwkAmPQf0oFna/AXLKZrd5zZD+BMxGQGCIjcAkx5VpOxXGWv4ZS5l1kE9QCVBPwPwrOdoXOKxFvDWSqyIYmIJAzakSQAo+daLhGEGHu27YjL3GTNpBKHNtyJzs3woCuPkm2OQn6HvWYxODZLecFhnY9GG8CFgMT5AjX56TjbkroOY/2jl7mknEpW14Pu10l2fKCTvogJ/5EUAHCxmch1UoglyFIncBYYzrzHQedPrXaJQ6p/ENPIbD022pBwxjdVixAtgks0Rm8h7Tr0PWs3fxs3SwMeLQzsOXyoPsuHxWaRPLT2rP8TwQLXXzePwETrlUZlaOcazHUedA8H4uQFOaRyPWre0+PYIt9TDIwkgcjoR+nwoM72nxAd5s+K3byrmnTWSI6zBNU4LioXx8xv8A09acYnA2DhLj4cyly4rZTobZGhEcgeQ86yRsw5A+vrSg1fYviBuXb86sRm9toFV9q7iK7li1wssC2oUiCJlzEhfU+ldhOHC01i4FZYTfoTkmem7RP8RrXWOH21VYRdBvA585NBjf8ML6gYlVYaFGg9PGJ+VNm4HZvWV7y0ssFdoEHNESSsGYJE+dM+IDRwsKcp1AH68j/OhOFcVt4i0HtmBsV0lD0NBZZ4WFsIqbo3gLEmN9Cd4gx8OlC2cVDusFCWOh0jUj4HcUwGNVJDetJcdxBO9LRPiE+pE/XqKC48IBuvoQoZXBjc7mD6zVPFeIByLS75pJ5dI+dG8XuN3RCEgkbjf2rN4W+HbxaNIEjpzqjYcEwWQNJmYimtgDeOX70hwHFYXLOqwD7bf3ppheIj21+E0DgW+ldQ9niQImfoaV1aQpzVXctZgQZiiLNgsrH+EEgDcwJigcHxEtcXwSmbX9Kw0EfsqralzGh05nb20oHA4YDEEZwcp0CrHI9OnnWs4phs9tlBy9COR8qxvDr4t4khyD+UHp60Ro2NV35yNG8GPX+9SDVxagr/w44cMPgLIaTcujvGzTMsJA16LA9ZrR4jDKwLTB68qAsAd2G26RrEaDb0qh+M23t5crMkZSdvUddKopxVkgkdDWJbhJu8SyQWzFXMclgCT0AitTxbjqArlUl3HhSd40k9BROFsph8T3lyS7WgpIiEAMwBuZPPyFAz4hgV8MQABljpG1Z7HsJ1/vyrS4zFDJmkFSNCOc+cxWPvMWbw8/Ll6jSgC4TwtLd1SpOYSQdYHLlyg/U1ouE8Ld8OnesBcSGzAaZhMkgGOfLTTTQUPZsKm0yeZpxhLfgDFtIIA5bmSY32+pqDuIYlBaOa4gPUnQ8vn/ADrDYrFFsVd7oKio5tyjnxxucqEADyJPQDpV2vwVs3R3bElkuXPwyEyDxRB28JXIBuwNBjCA4xU1Xu0DEeHL92FA0/1kTI50Ggx+HuDDogbM7nRdI11JZv36Cs92g7OnD2rdwGcxKPGwaAQRzgifgOtaDh/FGvXD4RlSQrayxbmZ329qssY9ceCiKTbtSjSdGMmHXWBP4gd9qDGcI4g9twFMgmCpMA/HQGtumLV0IOiupBBG0aGR1/cUJb/w5If/AKq5d4O4HLcEMPhWkwXZG2pBLu2kEeGPhE0CHhiLYuMpEWryhfIMOetZ/iltUcnOFuISCpB1ykjQxB00jmMtavthaVVfaFObTcSI25iT7Vj+0D5zZfKSt1AJG5dfAfeI+hQMeM8df7VathvCrIhy6TmyzPX+23Pa8cx5sWlKiTIEdfL3r5jwq33mMt+GAIc+eXSR/uj4GtlxnizXMUbIClbSBmbnmbZfhJ+FAvxHFcTeF0LaKMwK+MxlnmOun7Vn+Au2Fu3HdgAlptidWPhVeU6k/KtQznrWbxjd4mLfTwsqaf8A84+HWgcL2oW7Zz6BwApHn19DXl3xYpVOxGYeu37Uss8CDWbTIQrFVJPIyNZ8x1pqrqt+0SwUnRT7rv00kDzNUaO7J2iTtPKdjWZs8PNu/lbWDJ9tdD02rRpjUuEi26koRmj3gfH96E4sQWVucEHrE/3oKXv6zrIo21i4B8lpUy1JW0NENG4mQSPM/MzXlLG11r2g0VzGhbTiGzMQFIJEeZg1DvAIAHMCqzjlJiCfbp61NcaQD91uRBMEiDrA6kVFF3sVKMJ/L/f9KwPFVNu4fOD8da1vDMcGu3lcGRLCY1A6QBtpp51mO1SMHBcDO0lh0k6D2ECqHXBeId5bifEu/mORo1ix9OX9aynZ+8VvIBrmYKQNNCY/r7V9AXhinVXOX0mf00oMx2k7QX7Fkd2VAJyk5ZInUROnXccxQPBeKE4VQWzNLEknUySZmn3HsDbZWstJBAk6CNmEUDwfgVsfdrMHUnfTz6f1oPey3Dz97fuEGYVSfy5TtEcoHxnzqGM4pnuSvjjmCJ/r9a1PthxwW1Fi0eWp6Dp6msQuLIOgDc4InQc/IUGvt482kKFlNuJCNmBB02n9qnwm9nVmgyDHx1BBIk7Hes9exYvuAF0AHMxPONNBWlwvA2sqHU6hZKgaHf8AagMa2eXOlnbPjpw2Gt2lbxvJ03Amdem9OMNiM6hoJ8hvpuI68q+R8a4q2JuPfIIDOQAfyzLBfWN6Bx2Vt3XYMxYWbZLsxJ8UZSLadBmVS285QPUi3iipvMfxMFUH1JZvmq077I4P/wDAtqAGLhz7szEA9OXwobi/BGtrbQkBod2IkjTWAdJ0A9zQe8Lxlq3byuZLzIHIHTUz06VoOCcdw1r7u1bW2p/hAEnz5TWAGGZnCp4idtR67navcfhHsEB9DEiDP6VBvsZxvxAAiQdDr8Oq+hkURa47lGukDXXSsHheKhoB0fYQCc3pHPyphawlw3kV1YKQGO0CJOU+enzoLsZjjir19TKgJ+kae80o4Vi370JmGUmQupBdfwlf4WmNRvtzpzxDgzqt+5my96VyRMwBrMdTpHlPOhuE9mz3ANwFGLhwdAwjQb/H3oA+z2LF3iEKhQkuNTrEqAmUCFCx50+wlo/aMWzTLXyBpyVEA3pBgMM2E4rbb8S3O9YMdz4HLDSNQ0exFP8AhfGWxVvvmAWWYDLMQrFRuSeXyoCDa96t4tZV/CyiCCCBznrVTVXxTiNrvEQsQ+mgO8jY0C7gzZrIERkZrY15IYHr5nrSbiJz3Lrfltwg8yTA+eY+1aS0ETRQFlid+ZMnfzNZ7Hfd2ksmAbn3twxJB1CjTaBOnmKC3sxie7vHXRliBzOhAitJirksNPwiPr3/AErNcEcG6qqNFOYfxOdhJ6SZin960yQCZkTPU8/nVHpc16GqtXqQeoPe8PSurzP6V1VD9FAMxrVubn9fX86lE71VlJ9KKV8Sfur1u/BgNDeh0M+36VdiruHcxCuNZMfiOn5j7HfnR120LiFNpET0PI0F2Mde+e3dGZk8KEjRYnQToCRPnoaC7h/DLVu4rLZeQpMw5A/Yc9/LrTe5xe2BnZsqnRV5mNyR6/p50yxeJCocxjNp6ToKy/DOyzPcLX9EU7T+OP0X9aCOKtNiFa7Atrvm1Mxpp15eVLb/ABq1hbZVGzO6FmJMkGNBptrTXth2kRLJS2V2KxsIOkL5ikfBuzdtQLjnvGaCCdh5jXU670CjBcP7y8n2kkZxMTBPTN/CG5c9K2f2K2LZQKoUgrAgaHQ+tY/jHBXtE3UYukySZzL5nqPOibHa8EDOp/CZgjVtI32FB6/CxglF4XO8bMoAKgLDGDI1J08xWt4VxLONVyltVnUN6H9qyt3ELjHs2lmAczaQDG20mBPzp+MqgIg8I256eZNBBi4xL2UYIbiymkgEAb6c9ZH/AKaxp7J3Lli4LmRGS5nVMNaDDwghvDKFiQev5R6V9KfgKqBdSC4GYMRJMjr+UQdhSXDYxbcQwlTPrz19aDK8LxD2sJ92SHN0FFaJUAKozRpJIzHlLRTLtDjmWwbtyGZcqrGn4vCzazqdTHkNjNMMThFFxny5kYC4p6EypX5ke1I+21ycGwgjxpuP/UKATs1j7T30CKwcKxM7REGJYncir+3Sg20efEpg+jf1A+NWf4V8Etut+/cUNlItKCNtA7HzmU+FGY3C28TbvIsTqoI5HdfXWKgU9jMbbyEEDvZMGNcnh3PLUkR0Fax8VbXKHeCqG5k5sNp6wNa+edg2nFEEEE2m0PIgrM+dPuP9mmv2hLBrw0FwyNP4TvpBI+jIM14ul24tsvmuKveFROmaCPLRSojzFZbtBx26+Ia2srBCKB7RPWSZ960OC4Q63WuHIpZQpyc456jfzok8Ltl+8ZQXGzdOWkeVBYMMzXrZDDKFdSsTmLZYIPKCJ85pTwO/3dru3AQo0AHTMGJII6yTFP8ADKFIloA571m8dwa7eNrMwVUglY1aDm1IMROogaZjvpAO5NZj/Iz9qZ7rrlLFtDEk8o5AevKtA1w9QPia7OANSD7UFH2RYhQJjQ7/AN6X3uEzczuQwIAI1GoAGkelM3xET5VWt0E0HnD7K2mDBQIOugo3E44XDK6geh86omol6CwmvS9VBvepj0NB53npXtVkDpXUGra91H9ar7yBXhbWDyr1bBcwoJJ5D60qiSvqDynaleMxYwjNdyhluMdPMGZkySQZPvyinWK4S6CWKgdAf6Uqx+At3lyusgGRuCPKRyIO1ADw/tab2JQMFAG0zAjltrv0FaDivE3uQF8IG4mJpfhOG20MpbCnqB9RRJt86BHxvgAvrKwLijSPzeR/nQHAe0YRBaugrl0DRt0BHL1rUp8KU4zgCszMQsHYeKfP05UDFHkSDmB9CD8KyOL7LucSVQZbTGcw2UHcDz6D0p1huFNbnLc7sEbLrJ99oqX2SfxXHPvQLOz2N7rFXrQGRNUBIMmDEljrrHp4q0lzEWwYzKPel4wFvqx9TVii0uwAMc96I1fBuIrdXJOqj4j60+FIMbZRbrIQsg+Wx1FVYbjAttmDQYOkb+kwJ2gnQUr+0l3N5m+8IysGj8I2grzG0eZopRxTH4rFXe5tKyYe1dHiiAcrA5sx/EAwJAXpJ3ont7fH2XLOrXFA848R/SmL44bfRrP9qOEtevSjSoUABiRB3LARp0jyFA27K4q4nCclgDvnZ4JMASSMxPkANPSp9nuGth7RFxpdmLNB0GwAHsPiTS7hNm7ZtC0LigKS0wTv4iPTU/GpXxdIjvW84ABPx2oM7g+JJa4i1xSO7Ny4M3QMTr6ZvlW9+3CN6y9ngVr+ESepo4YdQNN9p+H9KBs2NH0arbH+dBrZE6yPr51JrYG0n1+WtBd/mc7CoDFsTVcxy+EVFr0a7DqdKCYkk1C6Y0n+tdh8QrfhYeoM+VD4viapBJHWSw6wfPfoKgISSddKtRNv3pWvEiyZ1iNgDMsdT4c2XoaAtcfdmdYIyoTBMEGVEEAAjfqaDVg+3rVD462PzA+Q1I/4zWXweNbMBdguVYgRIWASJJkz70NgsUWuqxZgAGlXY6SrDQ7OJPOCPOg03+dKWyKGJieQ+RM/Kgr/AGlbxRC5VLfmacu4jw6+VZ7DtkgJAQA5id2MEc9Yn+dUjFfxeLSJ1n3P5vfbrRTgcbvN4gWAPTJ+6n9a6kZuody1dUwPr97FRWk7JwUdzvmy+gAB/f5ViwZ39xTLhvF+4DAGQYJHnyP7VpDjtZxQIInU7jyrNWuJaCNt/rrUMeVuMWckn12+FU54EDTlpy0oGAx0/X151YmMEHfTy/Wkz3TXfap57UDY43nVd7HTzFKQ5AMnrVXewZOo/vQHvjJqi5fga+46UK1+RqedeXCu5M6fX7UQQb55H60r1Xnnyoa3cUgaTHxnTp716LnMAD0+tfWirGUxroI9+VUFwCTqZ6864vzPIaemlVs8ydgIOsDy9+XxoJtdPp6fCvCze01G0d9HjzUgfFoHzqJxlsNBZdCJGaWE+STyoJC8dRqfofDn8Ks1JpdieKLavd0SSwYKciAQTEauxnfkKt4Zc7wqboZBcnIGc5n0LElUCqo0O8zQG3XCjcARMsYG/L5/KvBjFA0k+aqxGnVgIHxpBhMWHztbIEgQuQKyk9W/N8attI74C4rhmcuoIP4tHEb8oFAxfjqggQMx2DMst7LmY17xDiDWwSwkZZJUTHkSSI9xWdLC2MtshrkZSwIOUCdFHI+dSxGIysjAme5tqSCBBCiepkH96gYDi2e3dZMxKKGAzEEktBkIByJ5map+3srKzwBMIgAlhO7EyQoJPPWhLfE7aBvApZwAYUgGDm8Q2JnmAKDv8QLNmOp6mP2AigacWvlnM5lh3AKyRAiMyzzHTz0qDootWw8EqGGVdiS5YctBt8dqUXcUxYk7kySBzqDLoJO9UMHxvhuC4QSzDTXwgKywBGkZtqhZ4oVBiWkZZYDQSDAJ1jQaHpQS29DUra7+lQTXFksSIkzJ3JnffrUUYsdSfr0qdm3rJqa2NZoBrakmpJbO3lRSWIq5bQ6UAHcmuph9n8q6g+hlRmHp+1UNzrq6qLRsPT9jVTHQ+ldXUELo2+ulVKNq9rqoq60JeY9fqa6uoO5j66VO4ND6j/211dQWYMa+9ddHiPkP5V1dUBllRK0Hxy4V/CSv4djH5l6V1dWVgPt1bHdAwJkCY5dKy/EP+sfVP/Fa6urTLQ8StBsYZAP3o3E9DQyuTxNJJMMwHkMr6CurqKXWEATQAafyplbc9w2p6e3T0rq6pSEOJMaCg51rq6guUVHnXV1BO6NT61x2HvXV1BcuxqSV1dQWWxXc66uqixaIt11dUEzXV1dR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2296" name="Picture 8" descr="http://www.ligafutbol.net/wp-content/2010/02/entrada-du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ACTIVIDAD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1728192"/>
          </a:xfr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s-CL" dirty="0" smtClean="0">
                <a:solidFill>
                  <a:schemeClr val="tx1"/>
                </a:solidFill>
              </a:rPr>
              <a:t>Lea el documento: “La Zona presionante en el fútbol moderno” (Óscar </a:t>
            </a:r>
            <a:r>
              <a:rPr lang="es-CL" smtClean="0">
                <a:solidFill>
                  <a:schemeClr val="tx1"/>
                </a:solidFill>
              </a:rPr>
              <a:t>Méndez Albano) y </a:t>
            </a:r>
            <a:r>
              <a:rPr lang="es-CL" dirty="0" smtClean="0">
                <a:solidFill>
                  <a:schemeClr val="tx1"/>
                </a:solidFill>
              </a:rPr>
              <a:t>realice una reflexión en relación a los conceptos expuestos en esta clase.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37890" name="Picture 2" descr="http://api.ning.com/files/EactuvtpFb-1QvBkTUG-isAPs9hir*aT-0vt9OVBslz9wLUYQFAcFAiT2fytTq*az38wRglr*hUneRMTVwLGAQ__/agresion_Pepe_Casquero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0480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>
                <a:solidFill>
                  <a:schemeClr val="tx1"/>
                </a:solidFill>
              </a:rPr>
              <a:t>Marcación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5220072" cy="54452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es-CL" dirty="0" smtClean="0">
                <a:solidFill>
                  <a:schemeClr val="tx1"/>
                </a:solidFill>
              </a:rPr>
              <a:t>“ Son las acciones ejecutadas por un jugador con el objetivo de prever, anticipar y contrarrestar los movimiento del rival.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Sus objetivos puedes ser: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Neutralizar las acciones ofensivas del rival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2.- Quitar la posesión del balón al rival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3.- Cerrar las líneas de pase para que el rival no penetre.</a:t>
            </a:r>
          </a:p>
        </p:txBody>
      </p:sp>
      <p:pic>
        <p:nvPicPr>
          <p:cNvPr id="11266" name="Picture 2" descr="http://p2.trrsf.com/image/fget/cf/619/464/images.terra.com/2013/05/26/futbol-2013-seleccion-chile-vs-uruguay-ag4k18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412776"/>
            <a:ext cx="3851920" cy="5445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Marcación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368152"/>
            <a:ext cx="4932040" cy="5489848"/>
          </a:xfrm>
          <a:solidFill>
            <a:srgbClr val="92D050"/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s-CL" dirty="0" smtClean="0">
                <a:solidFill>
                  <a:schemeClr val="tx1"/>
                </a:solidFill>
              </a:rPr>
              <a:t>Tipos de Marcación: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Individual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2.- Zonal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3.- Combinada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4.- Mixta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5.- Vigilancia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Acciones defensivas para despojar del balón al rival: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Doblaje de marca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2.- Anticipación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3.-Intercepción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4.- Carga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5.- Entrada (frontal /lateral)</a:t>
            </a:r>
          </a:p>
          <a:p>
            <a:pPr algn="l"/>
            <a:endParaRPr lang="es-CL" dirty="0" smtClean="0">
              <a:solidFill>
                <a:schemeClr val="tx1"/>
              </a:solidFill>
            </a:endParaRPr>
          </a:p>
        </p:txBody>
      </p:sp>
      <p:pic>
        <p:nvPicPr>
          <p:cNvPr id="35842" name="Picture 2" descr="https://sphotos-a.xx.fbcdn.net/hphotos-ash4/p480x480/312567_148858228537813_91020304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3886" y="1340768"/>
            <a:ext cx="4170114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Marcación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368152"/>
            <a:ext cx="5436096" cy="5489848"/>
          </a:xfrm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r>
              <a:rPr lang="es-CL" b="1" dirty="0" smtClean="0">
                <a:solidFill>
                  <a:schemeClr val="tx1"/>
                </a:solidFill>
              </a:rPr>
              <a:t>Marcación Individual: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“Es la acción que ejerce un jugador especifico sobre un rival”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Objetivo: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Neutralizar las acciones ofensivas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2.- Anular la posibilidad de ser receptor de pase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3.- Quitar el balón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Características: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Control estricto del rival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2.- Distancia mínima entre defensor y atacante (estrecha)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3.- Persecución del rival en fase defensiva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Condicionantes: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Capacidad de sacrificio y lucha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2.- Potencia aeróbica</a:t>
            </a:r>
          </a:p>
        </p:txBody>
      </p:sp>
      <p:pic>
        <p:nvPicPr>
          <p:cNvPr id="36868" name="Picture 4" descr="http://entrenadordefutbol.blogia.com/upload/20110904233927-2090410373-a998e62d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340768"/>
            <a:ext cx="3707904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Marcación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368152"/>
            <a:ext cx="5436096" cy="5489848"/>
          </a:xfrm>
          <a:solidFill>
            <a:srgbClr val="92D050"/>
          </a:solidFill>
        </p:spPr>
        <p:txBody>
          <a:bodyPr>
            <a:normAutofit fontScale="62500" lnSpcReduction="20000"/>
          </a:bodyPr>
          <a:lstStyle/>
          <a:p>
            <a:r>
              <a:rPr lang="es-CL" b="1" dirty="0" smtClean="0">
                <a:solidFill>
                  <a:schemeClr val="tx1"/>
                </a:solidFill>
              </a:rPr>
              <a:t>Marcación en zona: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“Distribución racional del campo de juego por zonas y funciones, donde cada jugador es responsable de defender su zona, por lo que marcará al rival que penetre(con o sin balón)”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Si el rival se cambia de zona, se transfiere la marca al compañero “dueño de esa zona”.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Objetivo: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Ordenar a los defensores de manera racional en el campo de juego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Características: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Comunicación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2.- Entrenamiento y entendimiento de las acciones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3.- Marcación Grupal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4.- Colaboración mutua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Limitantes: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superioridad numérica del rival en una zona. (defendida por un jugador, generando 2:1)</a:t>
            </a:r>
          </a:p>
        </p:txBody>
      </p:sp>
      <p:pic>
        <p:nvPicPr>
          <p:cNvPr id="33794" name="Picture 2" descr="http://images.lainformacion.com/cms/el-chileno-medel-avisa-de-que-el-sevilla-ya-ha-sufrido-frente-a-rivales-de-la-zona-baja/2011_4_27_or81DtGuN4b0oRfBVxNdK.jpg?width=645&amp;height=645&amp;type=flat&amp;id=HEWUOEaqJ3JPoSNpnkoCU2&amp;time=1316306504&amp;project=lainformac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556793"/>
            <a:ext cx="3707904" cy="5184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Marcación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368152"/>
            <a:ext cx="5220072" cy="548984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s-CL" sz="2000" b="1" dirty="0" smtClean="0">
                <a:solidFill>
                  <a:schemeClr val="tx1"/>
                </a:solidFill>
              </a:rPr>
              <a:t>Marcación combinada:</a:t>
            </a:r>
          </a:p>
          <a:p>
            <a:pPr algn="l"/>
            <a:r>
              <a:rPr lang="es-CL" sz="2000" dirty="0" smtClean="0">
                <a:solidFill>
                  <a:schemeClr val="tx1"/>
                </a:solidFill>
              </a:rPr>
              <a:t>“Unión de la marcación individual y en zona”</a:t>
            </a:r>
          </a:p>
          <a:p>
            <a:pPr algn="l"/>
            <a:r>
              <a:rPr lang="es-CL" sz="2000" dirty="0" smtClean="0">
                <a:solidFill>
                  <a:schemeClr val="tx1"/>
                </a:solidFill>
              </a:rPr>
              <a:t>“El defensor marca hombre a hombre al jugador que penetra en su zona”</a:t>
            </a:r>
          </a:p>
          <a:p>
            <a:pPr algn="l"/>
            <a:r>
              <a:rPr lang="es-CL" sz="2000" dirty="0" smtClean="0">
                <a:solidFill>
                  <a:schemeClr val="tx1"/>
                </a:solidFill>
              </a:rPr>
              <a:t>Objetivo:</a:t>
            </a:r>
          </a:p>
          <a:p>
            <a:pPr algn="l"/>
            <a:r>
              <a:rPr lang="es-CL" sz="2000" dirty="0" smtClean="0">
                <a:solidFill>
                  <a:schemeClr val="tx1"/>
                </a:solidFill>
              </a:rPr>
              <a:t>1.- Ordenar a los defensores de manera racional en el campo de juego</a:t>
            </a:r>
          </a:p>
          <a:p>
            <a:pPr algn="l"/>
            <a:r>
              <a:rPr lang="es-CL" sz="2000" dirty="0" smtClean="0">
                <a:solidFill>
                  <a:schemeClr val="tx1"/>
                </a:solidFill>
              </a:rPr>
              <a:t>2.- Limitar la posibilidad de superioridad numérica adversaria, ya que  si el jugador rival sale de la zona a otra, se deja de marcar cuando un compañero puede realizarlo. </a:t>
            </a:r>
          </a:p>
          <a:p>
            <a:pPr algn="l"/>
            <a:r>
              <a:rPr lang="es-CL" sz="2000" dirty="0" smtClean="0">
                <a:solidFill>
                  <a:schemeClr val="tx1"/>
                </a:solidFill>
              </a:rPr>
              <a:t>Características:</a:t>
            </a:r>
          </a:p>
          <a:p>
            <a:pPr algn="l"/>
            <a:r>
              <a:rPr lang="es-CL" sz="2000" dirty="0" smtClean="0">
                <a:solidFill>
                  <a:schemeClr val="tx1"/>
                </a:solidFill>
              </a:rPr>
              <a:t>1.- Control estricto del rival</a:t>
            </a:r>
          </a:p>
          <a:p>
            <a:pPr algn="l"/>
            <a:r>
              <a:rPr lang="es-CL" sz="2000" dirty="0" smtClean="0">
                <a:solidFill>
                  <a:schemeClr val="tx1"/>
                </a:solidFill>
              </a:rPr>
              <a:t>2.- Distancia mínima entre defensor y atacante (estrecha)</a:t>
            </a:r>
          </a:p>
          <a:p>
            <a:pPr algn="l"/>
            <a:r>
              <a:rPr lang="es-CL" sz="2000" dirty="0" smtClean="0">
                <a:solidFill>
                  <a:schemeClr val="tx1"/>
                </a:solidFill>
              </a:rPr>
              <a:t>3.- Persecución del rival en la zona</a:t>
            </a:r>
          </a:p>
        </p:txBody>
      </p:sp>
      <p:pic>
        <p:nvPicPr>
          <p:cNvPr id="32770" name="Picture 2" descr="http://gradanorte.files.wordpress.com/2012/11/1354094156_extras_mosaico_noticia_1_g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2568" y="1340768"/>
            <a:ext cx="4067944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Marcación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368152"/>
            <a:ext cx="5148064" cy="548984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s-CL" b="1" dirty="0" smtClean="0">
                <a:solidFill>
                  <a:schemeClr val="tx1"/>
                </a:solidFill>
              </a:rPr>
              <a:t>Marcación mixta: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“interacción de dos o tres tipos de marcación ya expuestos”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“En entrenador determina en que sectores del campo o bloques se realiza una marca en zona, en cuales al hombre y en cuales combinada”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Objetivo: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Previa lectura del juego del equipo rival, el entrenador busca contrarrestar el ataque con las acciones pertinentes para cada jugador, o bloque rival.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(por ejemplo marca al hombre a un jugador específico) 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Características: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Requiere de un estudio exhaustivo del rival (Plan de Juego)</a:t>
            </a:r>
          </a:p>
        </p:txBody>
      </p:sp>
      <p:pic>
        <p:nvPicPr>
          <p:cNvPr id="31746" name="Picture 2" descr="https://lh3.googleusercontent.com/-N7xRVlGX3SA/UR_uO62XHEI/AAAAAAAAE0M/HRftaAy3MME/s816/SELECCION+INFANTIL+MALAGA+VS+CORDOBA+1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0273" y="1412776"/>
            <a:ext cx="3903727" cy="5445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Marcación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368152"/>
            <a:ext cx="5076056" cy="551723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l"/>
            <a:r>
              <a:rPr lang="es-CL" dirty="0" smtClean="0">
                <a:solidFill>
                  <a:schemeClr val="tx1"/>
                </a:solidFill>
              </a:rPr>
              <a:t>Vigilancia:</a:t>
            </a:r>
          </a:p>
          <a:p>
            <a:r>
              <a:rPr lang="es-CL" dirty="0" smtClean="0">
                <a:solidFill>
                  <a:schemeClr val="tx1"/>
                </a:solidFill>
              </a:rPr>
              <a:t>“ Es una acción de marcación del rival no estricta, ya que se realiza cuando en fase defensiva cuando el balón se encuentra lejos de la zona de ataque y también se realiza en zona defensiva, sobretodo por los defensores que no se proyectan en acciones ofensivas”</a:t>
            </a:r>
          </a:p>
        </p:txBody>
      </p:sp>
      <p:pic>
        <p:nvPicPr>
          <p:cNvPr id="4" name="Picture 2" descr="http://img.estaticos-atleticodemadrid.com/system/file3s/3575/large/11.jpg?13696000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592" y="1340768"/>
            <a:ext cx="3672408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Marcación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368152"/>
            <a:ext cx="9144000" cy="548984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CL" dirty="0" smtClean="0">
                <a:solidFill>
                  <a:schemeClr val="tx1"/>
                </a:solidFill>
              </a:rPr>
              <a:t>Acciones defensivas para despojar del balón al rival: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1.- </a:t>
            </a:r>
            <a:r>
              <a:rPr lang="es-CL" b="1" dirty="0" smtClean="0">
                <a:solidFill>
                  <a:schemeClr val="tx1"/>
                </a:solidFill>
              </a:rPr>
              <a:t>Doblaje de marca</a:t>
            </a:r>
            <a:r>
              <a:rPr lang="es-CL" dirty="0" smtClean="0">
                <a:solidFill>
                  <a:schemeClr val="tx1"/>
                </a:solidFill>
              </a:rPr>
              <a:t>: acción defensiva que con superioridad numérica defensiva busca recuperar el balón (acción base del pressing)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2.- </a:t>
            </a:r>
            <a:r>
              <a:rPr lang="es-CL" b="1" dirty="0" smtClean="0">
                <a:solidFill>
                  <a:schemeClr val="tx1"/>
                </a:solidFill>
              </a:rPr>
              <a:t>Anticipación</a:t>
            </a:r>
            <a:r>
              <a:rPr lang="es-CL" dirty="0" smtClean="0">
                <a:solidFill>
                  <a:schemeClr val="tx1"/>
                </a:solidFill>
              </a:rPr>
              <a:t>: “es llegar antes que el rival al encuentro del balón”, despojar del balón al rival antes del control de este.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3.-</a:t>
            </a:r>
            <a:r>
              <a:rPr lang="es-CL" b="1" dirty="0" smtClean="0">
                <a:solidFill>
                  <a:schemeClr val="tx1"/>
                </a:solidFill>
              </a:rPr>
              <a:t>Intercepción</a:t>
            </a:r>
            <a:r>
              <a:rPr lang="es-CL" dirty="0" smtClean="0">
                <a:solidFill>
                  <a:schemeClr val="tx1"/>
                </a:solidFill>
              </a:rPr>
              <a:t>: “interponerse entre el balón y el rival receptor”. (requiere de gran experiencia e intuición, además de velocidad de reacción)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4.- </a:t>
            </a:r>
            <a:r>
              <a:rPr lang="es-CL" b="1" dirty="0" smtClean="0">
                <a:solidFill>
                  <a:schemeClr val="tx1"/>
                </a:solidFill>
              </a:rPr>
              <a:t>Carga</a:t>
            </a:r>
            <a:r>
              <a:rPr lang="es-CL" dirty="0" smtClean="0">
                <a:solidFill>
                  <a:schemeClr val="tx1"/>
                </a:solidFill>
              </a:rPr>
              <a:t>: acción defensiva del jugador al empujar reglamentariamente al rival con el hombro cuando este tiene la posesión del balón. Tiene como objetivo la pérdida del equilibrio del rival y requiere de Fuerza y Potencia.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5.- </a:t>
            </a:r>
            <a:r>
              <a:rPr lang="es-CL" b="1" dirty="0" smtClean="0">
                <a:solidFill>
                  <a:schemeClr val="tx1"/>
                </a:solidFill>
              </a:rPr>
              <a:t>Entrada</a:t>
            </a:r>
            <a:r>
              <a:rPr lang="es-CL" dirty="0" smtClean="0">
                <a:solidFill>
                  <a:schemeClr val="tx1"/>
                </a:solidFill>
              </a:rPr>
              <a:t> (frontal /lateral): “acción decidida del defensor que despojar al rival del balón”. Hay 3 Tipos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	- Frontal: defensa de frente al rival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	- Entrada lateral sin tacle deslizante</a:t>
            </a:r>
          </a:p>
          <a:p>
            <a:pPr algn="l"/>
            <a:r>
              <a:rPr lang="es-CL" dirty="0" smtClean="0">
                <a:solidFill>
                  <a:schemeClr val="tx1"/>
                </a:solidFill>
              </a:rPr>
              <a:t>	- Entrada lateral con tacle deslizante</a:t>
            </a:r>
          </a:p>
          <a:p>
            <a:pPr algn="l"/>
            <a:endParaRPr lang="es-CL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754</Words>
  <Application>Microsoft Office PowerPoint</Application>
  <PresentationFormat>Presentación en pantalla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LA MARCACIÓN EN EL FÚTBOL</vt:lpstr>
      <vt:lpstr>Marcación</vt:lpstr>
      <vt:lpstr>Marcación</vt:lpstr>
      <vt:lpstr>Marcación</vt:lpstr>
      <vt:lpstr>Marcación</vt:lpstr>
      <vt:lpstr>Marcación</vt:lpstr>
      <vt:lpstr>Marcación</vt:lpstr>
      <vt:lpstr>Marcación</vt:lpstr>
      <vt:lpstr>Marcación</vt:lpstr>
      <vt:lpstr>ACTIVIDAD</vt:lpstr>
    </vt:vector>
  </TitlesOfParts>
  <Company>Mayoral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ORGANIZACIÓN DE JUEGO</dc:title>
  <dc:creator>Carolina</dc:creator>
  <cp:lastModifiedBy>Carolina</cp:lastModifiedBy>
  <cp:revision>5</cp:revision>
  <dcterms:created xsi:type="dcterms:W3CDTF">2013-05-31T05:47:56Z</dcterms:created>
  <dcterms:modified xsi:type="dcterms:W3CDTF">2013-05-31T23:48:38Z</dcterms:modified>
</cp:coreProperties>
</file>